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7"/>
  </p:notesMasterIdLst>
  <p:handoutMasterIdLst>
    <p:handoutMasterId r:id="rId38"/>
  </p:handoutMasterIdLst>
  <p:sldIdLst>
    <p:sldId id="277" r:id="rId2"/>
    <p:sldId id="280" r:id="rId3"/>
    <p:sldId id="278" r:id="rId4"/>
    <p:sldId id="282" r:id="rId5"/>
    <p:sldId id="326" r:id="rId6"/>
    <p:sldId id="327" r:id="rId7"/>
    <p:sldId id="287" r:id="rId8"/>
    <p:sldId id="288" r:id="rId9"/>
    <p:sldId id="290" r:id="rId10"/>
    <p:sldId id="295" r:id="rId11"/>
    <p:sldId id="328" r:id="rId12"/>
    <p:sldId id="325" r:id="rId13"/>
    <p:sldId id="299" r:id="rId14"/>
    <p:sldId id="301" r:id="rId15"/>
    <p:sldId id="304" r:id="rId16"/>
    <p:sldId id="305" r:id="rId17"/>
    <p:sldId id="329" r:id="rId18"/>
    <p:sldId id="279" r:id="rId19"/>
    <p:sldId id="271" r:id="rId20"/>
    <p:sldId id="298" r:id="rId21"/>
    <p:sldId id="273" r:id="rId22"/>
    <p:sldId id="322" r:id="rId23"/>
    <p:sldId id="330" r:id="rId24"/>
    <p:sldId id="314" r:id="rId25"/>
    <p:sldId id="323" r:id="rId26"/>
    <p:sldId id="312" r:id="rId27"/>
    <p:sldId id="313" r:id="rId28"/>
    <p:sldId id="319" r:id="rId29"/>
    <p:sldId id="309" r:id="rId30"/>
    <p:sldId id="324" r:id="rId31"/>
    <p:sldId id="311" r:id="rId32"/>
    <p:sldId id="315" r:id="rId33"/>
    <p:sldId id="320" r:id="rId34"/>
    <p:sldId id="321" r:id="rId35"/>
    <p:sldId id="316" r:id="rId3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B2B2B2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4" autoAdjust="0"/>
    <p:restoredTop sz="86305" autoAdjust="0"/>
  </p:normalViewPr>
  <p:slideViewPr>
    <p:cSldViewPr>
      <p:cViewPr>
        <p:scale>
          <a:sx n="33" d="100"/>
          <a:sy n="33" d="100"/>
        </p:scale>
        <p:origin x="-2180" y="-4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69C07F01-DBB4-4C35-983A-EA01A401C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51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48A04E4D-3823-46F0-AD60-98EEAB2FB5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39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659859-5957-4C08-9138-821B539E7249}" type="slidenum">
              <a:rPr lang="en-US"/>
              <a:pPr/>
              <a:t>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424EF-C425-4099-AC93-B827ECBC3EE5}" type="slidenum">
              <a:rPr lang="en-US"/>
              <a:pPr/>
              <a:t>14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5F652-3655-435A-9174-3C0CFF749193}" type="slidenum">
              <a:rPr lang="en-US"/>
              <a:pPr/>
              <a:t>15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FD462-1012-440F-8D91-9CF7AB0B0AFF}" type="slidenum">
              <a:rPr lang="en-US"/>
              <a:pPr/>
              <a:t>16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94CF2-FFF9-48AB-B576-2FD47928C815}" type="slidenum">
              <a:rPr lang="en-US"/>
              <a:pPr/>
              <a:t>18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C2217-C19C-402C-8C5F-625970095780}" type="slidenum">
              <a:rPr lang="en-US"/>
              <a:pPr/>
              <a:t>19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909E1-9E52-452E-90F2-FEE26F22892A}" type="slidenum">
              <a:rPr lang="en-US"/>
              <a:pPr/>
              <a:t>20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192AA-E325-4EEE-9474-1F7086E2633B}" type="slidenum">
              <a:rPr lang="en-US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32A55-203C-404E-8E41-2CE35D37004F}" type="slidenum">
              <a:rPr lang="en-US"/>
              <a:pPr/>
              <a:t>24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F2A99-8BBB-4DD4-9890-3E87A572BE98}" type="slidenum">
              <a:rPr lang="en-US"/>
              <a:pPr/>
              <a:t>26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4AF38-A012-40E4-8EB7-48E4EA33B1EC}" type="slidenum">
              <a:rPr lang="en-US"/>
              <a:pPr/>
              <a:t>27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9E9AF-78B3-4364-94AB-994FB07E1734}" type="slidenum">
              <a:rPr lang="en-US"/>
              <a:pPr/>
              <a:t>2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7886F-FBCE-496D-A676-D6513963FA53}" type="slidenum">
              <a:rPr lang="en-US"/>
              <a:pPr/>
              <a:t>29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AFFC5-57C0-4F63-B2F8-57DAE50672E3}" type="slidenum">
              <a:rPr lang="en-US"/>
              <a:pPr/>
              <a:t>31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943C9-1C79-4123-9ED0-0F39CE6A4074}" type="slidenum">
              <a:rPr lang="en-US"/>
              <a:pPr/>
              <a:t>32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86D94-DE9E-44F1-8F75-45A93ACA2C25}" type="slidenum">
              <a:rPr lang="en-US"/>
              <a:pPr/>
              <a:t>35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AA0E5-E8A6-472A-8FC5-53C3A6902E90}" type="slidenum">
              <a:rPr lang="en-US"/>
              <a:pPr/>
              <a:t>3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5514E-C672-4917-9A21-A5B2C43958CA}" type="slidenum">
              <a:rPr lang="en-US"/>
              <a:pPr/>
              <a:t>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3FCD9-1E1A-4253-A736-3A6BEDA7C83A}" type="slidenum">
              <a:rPr lang="en-US"/>
              <a:pPr/>
              <a:t>7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DD064-C5D2-43F2-A260-ECE8285B88BE}" type="slidenum">
              <a:rPr lang="en-US"/>
              <a:pPr/>
              <a:t>8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BBA1D-E52E-4BE3-BCEC-96FB20366B6B}" type="slidenum">
              <a:rPr lang="en-US"/>
              <a:pPr/>
              <a:t>9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64E04-380E-461F-9FD4-10FA9636DD45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E9F1F-C5BF-4F39-A1F5-27652C4D69A0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D18051-11C0-4A14-9063-A16417E60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4D475-F03C-43E9-AEAC-145DE94C85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1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0617A-1642-4B1F-9D53-75A31C54E8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7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1C25E-4530-49E5-A479-E8CDDA8A7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4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D34EE-70B5-4814-94FF-7EAF29C7CE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9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D5A9E-C71D-4C66-8804-4275C599B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4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147CD-74A0-40CB-9B19-66060F1424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C95B-43BA-4F17-BDB3-C9243A24B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A117B-3317-467E-BE8B-A761BEA980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CD1B3-8DF0-465C-99CC-45F747C31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3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2B8CF-9524-4BFD-8089-3FFBC4BAE2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2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B244C4FD-6BF3-4B9E-8C5E-BFFDA30E051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</a:rPr>
              <a:t>Legal Issues </a:t>
            </a:r>
            <a:br>
              <a:rPr lang="en-US" b="1" i="1" u="sng" dirty="0" smtClean="0">
                <a:latin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</a:rPr>
              <a:t>Affecting the Small Business</a:t>
            </a:r>
            <a:endParaRPr lang="en-US" b="1" i="1" u="sng" dirty="0">
              <a:latin typeface="Times New Roman" pitchFamily="18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b="1" i="1" dirty="0" smtClean="0">
              <a:latin typeface="Times New Roman" pitchFamily="18" charset="0"/>
            </a:endParaRPr>
          </a:p>
          <a:p>
            <a:pPr marL="0" indent="0" algn="ctr" eaLnBrk="1" hangingPunct="1">
              <a:buNone/>
            </a:pPr>
            <a:r>
              <a:rPr lang="en-US" sz="2400" dirty="0">
                <a:solidFill>
                  <a:schemeClr val="tx2"/>
                </a:solidFill>
                <a:latin typeface="Arial" charset="0"/>
              </a:rPr>
              <a:t>Presentation by </a:t>
            </a:r>
          </a:p>
          <a:p>
            <a:pPr marL="0" indent="0" algn="ctr" eaLnBrk="1" hangingPunct="1">
              <a:buNone/>
            </a:pPr>
            <a:r>
              <a:rPr lang="en-US" sz="2400" dirty="0">
                <a:solidFill>
                  <a:schemeClr val="tx2"/>
                </a:solidFill>
                <a:latin typeface="Arial" charset="0"/>
              </a:rPr>
              <a:t>Nancy Fallon-Houle </a:t>
            </a:r>
          </a:p>
          <a:p>
            <a:pPr algn="ctr">
              <a:buFont typeface="Wingdings" pitchFamily="2" charset="2"/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i="1" u="sng" dirty="0">
                <a:latin typeface="Times New Roman" pitchFamily="18" charset="0"/>
              </a:rPr>
              <a:t>West Suburban Women Entrepreneurs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/>
              <a:t>Ashton Place, Willowbrook, IL</a:t>
            </a:r>
          </a:p>
          <a:p>
            <a:pPr algn="ctr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79375" y="4953000"/>
            <a:ext cx="9064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chemeClr val="tx2"/>
                </a:solidFill>
                <a:latin typeface="Arial" charset="0"/>
              </a:rPr>
              <a:t>November 17, 2011  8:00 am</a:t>
            </a:r>
            <a:endParaRPr lang="en-US" sz="28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/>
      <p:bldP spid="1126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Partner &amp; Shares Do’s &amp; Don’ts; </a:t>
            </a:r>
            <a:endParaRPr lang="en-US" sz="3600" i="1" u="sng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Don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t make spouse partner unless they work </a:t>
            </a:r>
            <a:r>
              <a:rPr lang="en-US" sz="2800" dirty="0" smtClean="0"/>
              <a:t>substantially in </a:t>
            </a:r>
            <a:r>
              <a:rPr lang="en-US" sz="2800" dirty="0"/>
              <a:t>the business. Use </a:t>
            </a:r>
            <a:r>
              <a:rPr lang="en-US" sz="2800" dirty="0" smtClean="0"/>
              <a:t>a Will</a:t>
            </a:r>
            <a:r>
              <a:rPr lang="en-US" sz="2800" dirty="0"/>
              <a:t>, not shares, for Estate Planning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Don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t </a:t>
            </a:r>
            <a:r>
              <a:rPr lang="en-US" sz="2800" dirty="0" smtClean="0"/>
              <a:t>confuse </a:t>
            </a:r>
            <a:r>
              <a:rPr lang="en-US" sz="2800" dirty="0"/>
              <a:t>Business Partner </a:t>
            </a:r>
            <a:r>
              <a:rPr lang="en-US" sz="2800" dirty="0" smtClean="0"/>
              <a:t>vs. </a:t>
            </a:r>
            <a:r>
              <a:rPr lang="en-US" sz="2800" dirty="0"/>
              <a:t>Alliance Partner relationship;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Avoid temptation to give away equity as monopoly money when you don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t have real </a:t>
            </a:r>
            <a:r>
              <a:rPr lang="en-US" sz="2800" dirty="0" smtClean="0"/>
              <a:t>money;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Equity only to your closest partners inside the business.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Going into business with someone </a:t>
            </a:r>
            <a:r>
              <a:rPr lang="en-US" sz="2800" dirty="0" smtClean="0"/>
              <a:t>&amp; no </a:t>
            </a:r>
            <a:r>
              <a:rPr lang="en-US" sz="2800" dirty="0"/>
              <a:t>entity </a:t>
            </a:r>
            <a:r>
              <a:rPr lang="en-US" sz="2800" dirty="0" smtClean="0"/>
              <a:t>formed </a:t>
            </a:r>
            <a:r>
              <a:rPr lang="en-US" sz="2800" dirty="0"/>
              <a:t>= </a:t>
            </a:r>
            <a:r>
              <a:rPr lang="en-US" sz="2800" dirty="0" smtClean="0"/>
              <a:t>Partnership </a:t>
            </a:r>
            <a:r>
              <a:rPr lang="en-US" sz="2800" dirty="0"/>
              <a:t>by default. Partnership case law applies, </a:t>
            </a:r>
            <a:r>
              <a:rPr lang="en-US" sz="2800" dirty="0" smtClean="0"/>
              <a:t>not </a:t>
            </a:r>
            <a:r>
              <a:rPr lang="en-US" sz="2800" dirty="0"/>
              <a:t>corporate or LLC case </a:t>
            </a:r>
            <a:r>
              <a:rPr lang="en-US" sz="2800" dirty="0" smtClean="0"/>
              <a:t>law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Businesses  = Two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For the same reason to form an entity around your business to separate liability, income expense: Form separate business entities around each differing business. Don’t try to smash together an IT consulting business with a real estate investment business or a retail store. In addition, confused business description, on corporate docs and on website, will confuse customers.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219200"/>
          </a:xfrm>
        </p:spPr>
        <p:txBody>
          <a:bodyPr/>
          <a:lstStyle/>
          <a:p>
            <a:r>
              <a:rPr lang="en-US" sz="3600" b="1" i="1" u="sng" dirty="0" smtClean="0"/>
              <a:t>Shareholder Agreement  Among Owners </a:t>
            </a:r>
            <a:endParaRPr lang="en-US" sz="3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The Business Pre-</a:t>
            </a:r>
            <a:r>
              <a:rPr lang="en-US" sz="3000" dirty="0" err="1" smtClean="0"/>
              <a:t>Nup</a:t>
            </a:r>
            <a:r>
              <a:rPr lang="en-US" sz="3000" dirty="0" smtClean="0"/>
              <a:t> between you &amp;</a:t>
            </a:r>
            <a:r>
              <a:rPr lang="en-US" sz="3000" dirty="0"/>
              <a:t> </a:t>
            </a:r>
            <a:r>
              <a:rPr lang="en-US" sz="3000" dirty="0" smtClean="0"/>
              <a:t>partners:</a:t>
            </a:r>
          </a:p>
          <a:p>
            <a:r>
              <a:rPr lang="en-US" sz="3000" dirty="0" smtClean="0"/>
              <a:t>Who invested What, How much, what %?</a:t>
            </a:r>
          </a:p>
          <a:p>
            <a:r>
              <a:rPr lang="en-US" sz="3000" dirty="0" smtClean="0"/>
              <a:t>What percentage of ownership</a:t>
            </a:r>
          </a:p>
          <a:p>
            <a:r>
              <a:rPr lang="en-US" sz="3000" dirty="0" smtClean="0"/>
              <a:t>Percentage Vote to pass an Issue?</a:t>
            </a:r>
          </a:p>
          <a:p>
            <a:r>
              <a:rPr lang="en-US" sz="3000" dirty="0" smtClean="0"/>
              <a:t>Title, Role, Responsibilities</a:t>
            </a:r>
          </a:p>
          <a:p>
            <a:r>
              <a:rPr lang="en-US" sz="3000" dirty="0" smtClean="0"/>
              <a:t>Profit &amp; Loss Allocation, Ownership Allocation</a:t>
            </a:r>
          </a:p>
          <a:p>
            <a:r>
              <a:rPr lang="en-US" sz="3000" dirty="0" smtClean="0"/>
              <a:t>Buy Sell Provisions – Death or Disability</a:t>
            </a:r>
          </a:p>
          <a:p>
            <a:r>
              <a:rPr lang="en-US" sz="3000" dirty="0" smtClean="0"/>
              <a:t>Departure of a Shareholder? Noncompete?</a:t>
            </a:r>
          </a:p>
          <a:p>
            <a:r>
              <a:rPr lang="en-US" sz="3000" dirty="0" smtClean="0"/>
              <a:t>Dissolution Provisions – How to Shut Down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575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Fiduciary Duty &amp; Conflicts of Interest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Fiduciary Duty to your company &amp; to the other owners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Fiduciary Duty to all companies of which you are officer, director or control person.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Avoid Conflicts of Interest, disclose them to those who would be affected by them, would scrutinize them, or would later object to them when disclosed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Avoid Conflicts of Interest in client relationships; Finders Fees, Referral Fees must be disclosed.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Classification of Employee </a:t>
            </a:r>
            <a:r>
              <a:rPr lang="en-US" sz="3600" b="1" i="1" u="sng" dirty="0" err="1"/>
              <a:t>vs</a:t>
            </a:r>
            <a:r>
              <a:rPr lang="en-US" sz="3600" b="1" i="1" u="sng" dirty="0"/>
              <a:t> Independent Contractor</a:t>
            </a:r>
            <a:endParaRPr lang="en-US" sz="3600" i="1" u="sng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Very Hot issue with IRS, IL </a:t>
            </a:r>
            <a:r>
              <a:rPr lang="en-US" sz="2400" b="1" dirty="0" err="1"/>
              <a:t>Dept</a:t>
            </a:r>
            <a:r>
              <a:rPr lang="en-US" sz="2400" b="1" dirty="0"/>
              <a:t> Rev, and IDES. 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IRS presumption of being Employee (even part-time), several factor-test (Handout)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Arial"/>
              </a:rPr>
              <a:t>“</a:t>
            </a:r>
            <a:r>
              <a:rPr lang="en-US" sz="2400" b="1" dirty="0"/>
              <a:t>IRS Audit Focus on Worker Classification - Employee or Contractor</a:t>
            </a:r>
            <a:r>
              <a:rPr lang="en-US" sz="2400" b="1" dirty="0">
                <a:latin typeface="Arial"/>
              </a:rPr>
              <a:t>”</a:t>
            </a:r>
            <a:r>
              <a:rPr lang="en-US" sz="2400" b="1" dirty="0"/>
              <a:t> and </a:t>
            </a:r>
            <a:r>
              <a:rPr lang="en-US" sz="2400" b="1" dirty="0">
                <a:latin typeface="Arial"/>
              </a:rPr>
              <a:t>“</a:t>
            </a:r>
            <a:r>
              <a:rPr lang="en-US" sz="2400" b="1" dirty="0"/>
              <a:t>Employee or Independent Contractor CCH</a:t>
            </a:r>
            <a:r>
              <a:rPr lang="en-US" sz="2400" b="1" dirty="0">
                <a:latin typeface="Arial"/>
              </a:rPr>
              <a:t>”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Legal conclusion revolves mainly around who has control over the person: </a:t>
            </a:r>
            <a:r>
              <a:rPr lang="en-US" sz="2400" b="1" dirty="0" smtClean="0"/>
              <a:t>Sole employer, Location </a:t>
            </a:r>
            <a:r>
              <a:rPr lang="en-US" sz="2400" b="1" dirty="0"/>
              <a:t>of work, whose equipment, hours dictated, other clients of the consultant</a:t>
            </a:r>
            <a:r>
              <a:rPr lang="en-US" sz="2400" b="1" dirty="0" smtClean="0"/>
              <a:t>. 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Categorize most all contractors as employees, </a:t>
            </a:r>
            <a:r>
              <a:rPr lang="en-US" sz="2400" b="1" dirty="0" smtClean="0"/>
              <a:t>budget for payroll taxes.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Difficult for all early stage and small businesses</a:t>
            </a: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Worker</a:t>
            </a:r>
            <a:r>
              <a:rPr lang="en-US" sz="3600" i="1" u="sng" dirty="0"/>
              <a:t> </a:t>
            </a:r>
            <a:r>
              <a:rPr lang="en-US" sz="3600" b="1" i="1" u="sng" dirty="0"/>
              <a:t>Classification (cont.)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/>
              <a:t>IRS going back and retroactively reclassifying </a:t>
            </a:r>
            <a:r>
              <a:rPr lang="en-US" sz="3000" dirty="0">
                <a:latin typeface="Arial"/>
              </a:rPr>
              <a:t>“</a:t>
            </a:r>
            <a:r>
              <a:rPr lang="en-US" sz="3000" dirty="0"/>
              <a:t>independent contractors</a:t>
            </a:r>
            <a:r>
              <a:rPr lang="en-US" sz="3000" dirty="0">
                <a:latin typeface="Arial"/>
              </a:rPr>
              <a:t>”</a:t>
            </a:r>
            <a:r>
              <a:rPr lang="en-US" sz="3000" dirty="0"/>
              <a:t> as employees; Retroactively imposing payroll tax, interest and penalties on all prior wages paid. No time limit!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Illinois employer laws possibly stricter than federal in the classifying contractors as employees, for unemployment tax, and UE claims, purposes</a:t>
            </a:r>
            <a:r>
              <a:rPr lang="en-US" sz="3000" dirty="0" smtClean="0"/>
              <a:t>. 10 hours/week = employee</a:t>
            </a:r>
            <a:endParaRPr lang="en-US" sz="3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b="1" i="1" u="sng" dirty="0"/>
              <a:t>Illinois Short </a:t>
            </a:r>
            <a:r>
              <a:rPr lang="en-US" sz="3600" b="1" i="1" u="sng" dirty="0" smtClean="0"/>
              <a:t>Deadlines </a:t>
            </a:r>
            <a:endParaRPr lang="en-US" sz="3600" b="1" i="1" u="sng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Legal issues </a:t>
            </a:r>
            <a:r>
              <a:rPr lang="en-US" sz="2800" b="1" dirty="0" smtClean="0"/>
              <a:t>arise </a:t>
            </a:r>
            <a:r>
              <a:rPr lang="en-US" sz="2800" b="1" dirty="0"/>
              <a:t>from hiring employees, such as Unemployment Liability (Be sure to terminate someone within 30 working days if they don’t work out, to avoid UE claim.) Even Part-Timers.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Illinois Directory of New Hires: Employers required to report all new employees, and their personal information within 20 days of their first day of work. Even Part-Timers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Federal &amp; State Employment Laws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Harassment – Applies to all</a:t>
            </a:r>
          </a:p>
          <a:p>
            <a:r>
              <a:rPr lang="en-US" dirty="0" smtClean="0"/>
              <a:t>Discrimination</a:t>
            </a:r>
          </a:p>
          <a:p>
            <a:r>
              <a:rPr lang="en-US" dirty="0" smtClean="0"/>
              <a:t>Some laws apply to over 10 employees or over 20 employees</a:t>
            </a:r>
          </a:p>
          <a:p>
            <a:r>
              <a:rPr lang="en-US" dirty="0" smtClean="0"/>
              <a:t>Dangerous Work – requires attention to other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Document Problem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Protection of  Intellectual Property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5410200"/>
          </a:xfrm>
        </p:spPr>
        <p:txBody>
          <a:bodyPr/>
          <a:lstStyle/>
          <a:p>
            <a:r>
              <a:rPr lang="en-US" sz="2800" dirty="0"/>
              <a:t>Is </a:t>
            </a:r>
            <a:r>
              <a:rPr lang="en-US" sz="2800" b="1" dirty="0"/>
              <a:t>protection of your IP</a:t>
            </a:r>
            <a:r>
              <a:rPr lang="en-US" sz="2800" dirty="0"/>
              <a:t> Possible? Patented? Business Process </a:t>
            </a:r>
            <a:r>
              <a:rPr lang="en-US" sz="2800" dirty="0" smtClean="0"/>
              <a:t>Patent?  Copyright? (Software, writings, art)</a:t>
            </a:r>
          </a:p>
          <a:p>
            <a:r>
              <a:rPr lang="en-US" sz="2800" dirty="0" smtClean="0"/>
              <a:t>Trade-</a:t>
            </a:r>
            <a:r>
              <a:rPr lang="en-US" sz="2800" dirty="0" err="1" smtClean="0"/>
              <a:t>markable</a:t>
            </a:r>
            <a:r>
              <a:rPr lang="en-US" sz="2800" dirty="0" smtClean="0"/>
              <a:t>? </a:t>
            </a:r>
            <a:endParaRPr lang="en-US" sz="2800" dirty="0"/>
          </a:p>
          <a:p>
            <a:r>
              <a:rPr lang="en-US" sz="2800" dirty="0" smtClean="0"/>
              <a:t>Don’t blow IP protection </a:t>
            </a:r>
            <a:r>
              <a:rPr lang="en-US" sz="2800" dirty="0"/>
              <a:t>by putting your </a:t>
            </a:r>
            <a:r>
              <a:rPr lang="en-US" sz="2800" dirty="0" smtClean="0"/>
              <a:t>ideas in public domain before protecting! Tradeshow, conference, website </a:t>
            </a:r>
            <a:endParaRPr lang="en-US" sz="2800" dirty="0"/>
          </a:p>
          <a:p>
            <a:r>
              <a:rPr lang="en-US" sz="2800" dirty="0"/>
              <a:t>You don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t own the business idea until you own the </a:t>
            </a:r>
            <a:r>
              <a:rPr lang="en-US" sz="2800" dirty="0" smtClean="0"/>
              <a:t>IP !</a:t>
            </a:r>
          </a:p>
          <a:p>
            <a:r>
              <a:rPr lang="en-US" sz="2800" dirty="0" smtClean="0"/>
              <a:t>Impose NDA’s &amp; Noncompetes on  your Employees. Must be reasonable in scope and duration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i="1" u="sng" dirty="0" smtClean="0"/>
              <a:t>Websites &amp; Links</a:t>
            </a:r>
            <a:endParaRPr lang="en-US" sz="3400" b="1" i="1" u="sng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5181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3000" dirty="0" smtClean="0"/>
              <a:t>Website Developers Don’t Always Know: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If your website links </a:t>
            </a:r>
            <a:r>
              <a:rPr lang="en-US" sz="3000" dirty="0"/>
              <a:t>to a site </a:t>
            </a:r>
            <a:r>
              <a:rPr lang="en-US" sz="3000" dirty="0" smtClean="0"/>
              <a:t>outside of yours, don’t imply or state a connection or relationship </a:t>
            </a:r>
            <a:r>
              <a:rPr lang="en-US" sz="3000" dirty="0"/>
              <a:t>between the </a:t>
            </a:r>
            <a:r>
              <a:rPr lang="en-US" sz="3000" dirty="0" smtClean="0"/>
              <a:t>2 sites, unless there is one.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You may be responsible to your readers for accuracy of info on the other site.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Don’t </a:t>
            </a:r>
            <a:r>
              <a:rPr lang="en-US" sz="3000" dirty="0"/>
              <a:t>post </a:t>
            </a:r>
            <a:r>
              <a:rPr lang="en-US" sz="3000" dirty="0" smtClean="0"/>
              <a:t>someone else’s trademark on your site, nor as a link on your site, without permission. Don’t use a trademark that is “confusingly similar” to another trademark.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Credit the writer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 sz="3600" b="1" i="1" u="sng" dirty="0"/>
              <a:t>Legal Right to </a:t>
            </a:r>
            <a:r>
              <a:rPr lang="en-US" sz="3600" b="1" i="1" u="sng" dirty="0" smtClean="0"/>
              <a:t>Start &amp; Operate </a:t>
            </a:r>
            <a:r>
              <a:rPr lang="en-US" sz="3600" b="1" i="1" u="sng" dirty="0"/>
              <a:t>the Business?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5257800"/>
          </a:xfrm>
        </p:spPr>
        <p:txBody>
          <a:bodyPr/>
          <a:lstStyle/>
          <a:p>
            <a:r>
              <a:rPr lang="en-US" dirty="0"/>
              <a:t>Pre-existing Noncompete Agreement or Employee Manual: </a:t>
            </a:r>
          </a:p>
          <a:p>
            <a:pPr lvl="1"/>
            <a:r>
              <a:rPr lang="en-US" dirty="0"/>
              <a:t>With </a:t>
            </a:r>
            <a:r>
              <a:rPr lang="en-US" dirty="0" smtClean="0"/>
              <a:t>current / former employer, vendor, or customer </a:t>
            </a:r>
            <a:endParaRPr lang="en-US" dirty="0"/>
          </a:p>
          <a:p>
            <a:pPr lvl="1"/>
            <a:r>
              <a:rPr lang="en-US" dirty="0"/>
              <a:t>Impede right to </a:t>
            </a:r>
            <a:r>
              <a:rPr lang="en-US" dirty="0" smtClean="0"/>
              <a:t>operate or sell </a:t>
            </a:r>
            <a:r>
              <a:rPr lang="en-US" dirty="0"/>
              <a:t>business or raise capital?</a:t>
            </a:r>
          </a:p>
          <a:p>
            <a:pPr lvl="1"/>
            <a:r>
              <a:rPr lang="en-US" dirty="0"/>
              <a:t>To what degree? Prohibit altogether? </a:t>
            </a:r>
          </a:p>
          <a:p>
            <a:pPr lvl="1"/>
            <a:r>
              <a:rPr lang="en-US" dirty="0"/>
              <a:t>Limit as to geographic scope? Time limit? </a:t>
            </a:r>
            <a:r>
              <a:rPr lang="en-US" dirty="0" smtClean="0"/>
              <a:t>Duration?</a:t>
            </a:r>
            <a:endParaRPr lang="en-US" dirty="0"/>
          </a:p>
          <a:p>
            <a:pPr lvl="1"/>
            <a:r>
              <a:rPr lang="en-US" dirty="0"/>
              <a:t>Prohibits contacting specific </a:t>
            </a:r>
            <a:r>
              <a:rPr lang="en-US" dirty="0" smtClean="0"/>
              <a:t>customers, employees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22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22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22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22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22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22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/>
          <a:lstStyle/>
          <a:p>
            <a:r>
              <a:rPr lang="en-US" sz="3600" b="1" i="1" u="sng" dirty="0"/>
              <a:t>Websites </a:t>
            </a:r>
            <a:r>
              <a:rPr lang="en-US" sz="3600" b="1" i="1" u="sng" dirty="0" smtClean="0"/>
              <a:t>&amp; Social Media</a:t>
            </a:r>
            <a:endParaRPr lang="en-US" sz="3600" b="1" i="1" u="sng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Y</a:t>
            </a:r>
            <a:r>
              <a:rPr lang="en-US" sz="2600" dirty="0"/>
              <a:t>ou must own the intellectual property on </a:t>
            </a:r>
            <a:r>
              <a:rPr lang="en-US" sz="2600" dirty="0" smtClean="0"/>
              <a:t>your </a:t>
            </a:r>
            <a:r>
              <a:rPr lang="en-US" sz="2600" dirty="0"/>
              <a:t>site, or instead must have permission to use it. </a:t>
            </a:r>
            <a:r>
              <a:rPr lang="en-US" sz="2600" dirty="0" smtClean="0"/>
              <a:t>(Jury still out about </a:t>
            </a:r>
            <a:r>
              <a:rPr lang="en-US" sz="2600" dirty="0"/>
              <a:t>using content of </a:t>
            </a:r>
            <a:r>
              <a:rPr lang="en-US" sz="2600" dirty="0" smtClean="0"/>
              <a:t>others, or </a:t>
            </a:r>
            <a:r>
              <a:rPr lang="en-US" sz="2600" dirty="0"/>
              <a:t>links to </a:t>
            </a:r>
            <a:r>
              <a:rPr lang="en-US" sz="2600" dirty="0" smtClean="0"/>
              <a:t>their content</a:t>
            </a:r>
            <a:r>
              <a:rPr lang="en-US" sz="2600" dirty="0"/>
              <a:t>) 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Statements on your site about </a:t>
            </a:r>
            <a:r>
              <a:rPr lang="en-US" sz="2600" dirty="0"/>
              <a:t>your company must be true</a:t>
            </a:r>
            <a:r>
              <a:rPr lang="en-US" sz="2600" dirty="0" smtClean="0"/>
              <a:t>! – If not, its fraud. Ditto for FB and LinkedIn, YouTube, Twitter. Can’t put water back in the damn once it has spilled out via social media &amp; passed around the globe.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Privacy Policy may be required on website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Consider privacy of clients before using FB, LinkedIn, Twitter </a:t>
            </a:r>
            <a:r>
              <a:rPr lang="en-US" sz="2600" dirty="0"/>
              <a:t>p</a:t>
            </a:r>
            <a:r>
              <a:rPr lang="en-US" sz="2600" dirty="0" smtClean="0"/>
              <a:t>osts about your work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Know rules for allowing kids under 13: COPPA http://www.ftc.gov/privacy/coppafaqs.shtm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sz="3600" b="1" i="1" u="sng" dirty="0" smtClean="0"/>
              <a:t>Website Legal </a:t>
            </a:r>
            <a:r>
              <a:rPr lang="en-US" sz="3600" b="1" i="1" u="sng" dirty="0"/>
              <a:t>Notices &amp; Disclaimers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Importance depends on nature </a:t>
            </a:r>
            <a:r>
              <a:rPr lang="en-US" sz="2400" dirty="0">
                <a:effectLst/>
              </a:rPr>
              <a:t>of the business </a:t>
            </a:r>
            <a:r>
              <a:rPr lang="en-US" sz="2400" dirty="0" smtClean="0">
                <a:effectLst/>
              </a:rPr>
              <a:t>and info  </a:t>
            </a:r>
            <a:r>
              <a:rPr lang="en-US" sz="2400" dirty="0">
                <a:effectLst/>
              </a:rPr>
              <a:t>on </a:t>
            </a:r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website. </a:t>
            </a:r>
          </a:p>
          <a:p>
            <a:pPr>
              <a:lnSpc>
                <a:spcPct val="80000"/>
              </a:lnSpc>
            </a:pPr>
            <a:endParaRPr lang="en-US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States terms &amp; </a:t>
            </a:r>
            <a:r>
              <a:rPr lang="en-US" sz="2400" dirty="0">
                <a:effectLst/>
              </a:rPr>
              <a:t>conditions of </a:t>
            </a:r>
            <a:r>
              <a:rPr lang="en-US" sz="2400" dirty="0" smtClean="0">
                <a:effectLst/>
              </a:rPr>
              <a:t>Use </a:t>
            </a:r>
            <a:r>
              <a:rPr lang="en-US" sz="2400" dirty="0">
                <a:effectLst/>
              </a:rPr>
              <a:t>of the site, including disclaimers for: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Warranties for website information,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Responsibility for information on other linked websites,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Endorsement of the products/info offered on other websites,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Liability for </a:t>
            </a:r>
            <a:r>
              <a:rPr lang="en-US" sz="2000" dirty="0" smtClean="0">
                <a:effectLst/>
              </a:rPr>
              <a:t>damages </a:t>
            </a:r>
            <a:r>
              <a:rPr lang="en-US" sz="2000" dirty="0">
                <a:effectLst/>
              </a:rPr>
              <a:t>resulting from </a:t>
            </a:r>
            <a:r>
              <a:rPr lang="en-US" sz="2000" dirty="0" smtClean="0">
                <a:effectLst/>
              </a:rPr>
              <a:t>use </a:t>
            </a:r>
            <a:r>
              <a:rPr lang="en-US" sz="2000" dirty="0">
                <a:effectLst/>
              </a:rPr>
              <a:t>of </a:t>
            </a:r>
            <a:r>
              <a:rPr lang="en-US" sz="2000" dirty="0" smtClean="0">
                <a:effectLst/>
              </a:rPr>
              <a:t>website </a:t>
            </a:r>
            <a:r>
              <a:rPr lang="en-US" sz="2000" dirty="0">
                <a:effectLst/>
              </a:rPr>
              <a:t>or </a:t>
            </a:r>
            <a:r>
              <a:rPr lang="en-US" sz="2000" dirty="0" smtClean="0">
                <a:effectLst/>
              </a:rPr>
              <a:t>info </a:t>
            </a:r>
            <a:r>
              <a:rPr lang="en-US" sz="2000" dirty="0">
                <a:effectLst/>
              </a:rPr>
              <a:t>contained on the </a:t>
            </a:r>
            <a:r>
              <a:rPr lang="en-US" sz="2000" dirty="0" smtClean="0">
                <a:effectLst/>
              </a:rPr>
              <a:t>site, </a:t>
            </a:r>
            <a:r>
              <a:rPr lang="en-US" sz="2000" dirty="0">
                <a:effectLst/>
              </a:rPr>
              <a:t>or any other site to which </a:t>
            </a:r>
            <a:r>
              <a:rPr lang="en-US" sz="2000" dirty="0" smtClean="0">
                <a:effectLst/>
              </a:rPr>
              <a:t>it links.</a:t>
            </a:r>
            <a:endParaRPr lang="en-US" sz="2000" dirty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Prohibited activities </a:t>
            </a:r>
            <a:r>
              <a:rPr lang="en-US" sz="2400" dirty="0" smtClean="0">
                <a:effectLst/>
              </a:rPr>
              <a:t>(posting offensive or illegal </a:t>
            </a:r>
            <a:r>
              <a:rPr lang="en-US" sz="2400" dirty="0">
                <a:effectLst/>
              </a:rPr>
              <a:t>content)</a:t>
            </a:r>
            <a:endParaRPr lang="en-US" sz="28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Monitoring rights of the website owner, </a:t>
            </a: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Allowing kids to use site, and</a:t>
            </a:r>
            <a:endParaRPr lang="en-US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Intellectual property notices.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066800"/>
          </a:xfrm>
        </p:spPr>
        <p:txBody>
          <a:bodyPr/>
          <a:lstStyle/>
          <a:p>
            <a:r>
              <a:rPr lang="en-US" sz="3600" i="1" dirty="0" smtClean="0"/>
              <a:t>Email &amp; Internet Advertising Rules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CAN-SPAM Act establishes requirements for e-mailed commercial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messages. Penalties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violations. 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Summary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rules:</a:t>
            </a:r>
          </a:p>
          <a:p>
            <a:pPr lvl="0"/>
            <a:r>
              <a:rPr lang="en-US" sz="2000" b="1" i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Don't use false or misleading header information.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"From," "To," "Reply-To," and routing information - including the originating domain name and email address - must be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accurate. Must identify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 sender or initiator.</a:t>
            </a:r>
            <a:endParaRPr lang="en-US" sz="2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000" b="1" i="1" dirty="0">
                <a:solidFill>
                  <a:schemeClr val="tx1"/>
                </a:solidFill>
                <a:effectLst/>
              </a:rPr>
              <a:t>Don't use deceptive subject lines.</a:t>
            </a:r>
            <a:r>
              <a:rPr lang="en-US" sz="2000" dirty="0">
                <a:solidFill>
                  <a:schemeClr val="tx1"/>
                </a:solidFill>
                <a:effectLst/>
              </a:rPr>
              <a:t> The subject line must accurately reflect the content of the message.</a:t>
            </a:r>
          </a:p>
          <a:p>
            <a:pPr lvl="0"/>
            <a:r>
              <a:rPr lang="en-US" sz="2000" b="1" i="1" dirty="0">
                <a:solidFill>
                  <a:schemeClr val="tx1"/>
                </a:solidFill>
                <a:effectLst/>
              </a:rPr>
              <a:t>Tell recipients where you're located.</a:t>
            </a:r>
            <a:r>
              <a:rPr lang="en-US" sz="2000" dirty="0">
                <a:solidFill>
                  <a:schemeClr val="tx1"/>
                </a:solidFill>
                <a:effectLst/>
              </a:rPr>
              <a:t> Your message must include your current street address or a post office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en-US" sz="2000" b="1" i="1" dirty="0">
                <a:effectLst/>
              </a:rPr>
              <a:t>It’s illegal to spam people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don’t want advertising emails, even your newsletters! Ask permission of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recipient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first. </a:t>
            </a:r>
          </a:p>
          <a:p>
            <a:pPr lvl="0"/>
            <a:r>
              <a:rPr lang="en-US" sz="2000" b="1" i="1" dirty="0" smtClean="0">
                <a:solidFill>
                  <a:schemeClr val="tx1"/>
                </a:solidFill>
                <a:effectLst/>
              </a:rPr>
              <a:t>Tell </a:t>
            </a:r>
            <a:r>
              <a:rPr lang="en-US" sz="2000" b="1" i="1" dirty="0">
                <a:solidFill>
                  <a:schemeClr val="tx1"/>
                </a:solidFill>
                <a:effectLst/>
              </a:rPr>
              <a:t>recipients how to opt out of receiving future email from you.</a:t>
            </a:r>
            <a:r>
              <a:rPr lang="en-US" sz="2000" dirty="0">
                <a:solidFill>
                  <a:schemeClr val="tx1"/>
                </a:solidFill>
                <a:effectLst/>
              </a:rPr>
              <a:t> Your message must include a clear explanation of 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opt </a:t>
            </a:r>
            <a:r>
              <a:rPr lang="en-US" sz="2000" dirty="0">
                <a:solidFill>
                  <a:schemeClr val="tx1"/>
                </a:solidFill>
                <a:effectLst/>
              </a:rPr>
              <a:t>out 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procedure, or provide working “unsubscribe” link. </a:t>
            </a:r>
            <a:endParaRPr lang="en-US" sz="2000" dirty="0">
              <a:solidFill>
                <a:schemeClr val="tx1"/>
              </a:solidFill>
              <a:effectLst/>
            </a:endParaRPr>
          </a:p>
          <a:p>
            <a:pPr lvl="0"/>
            <a:r>
              <a:rPr lang="en-US" sz="2000" b="1" i="1" dirty="0">
                <a:solidFill>
                  <a:schemeClr val="tx1"/>
                </a:solidFill>
                <a:effectLst/>
              </a:rPr>
              <a:t>Honor opt-out requests promptly.</a:t>
            </a:r>
            <a:endParaRPr lang="en-US" sz="2000" dirty="0">
              <a:solidFill>
                <a:schemeClr val="tx1"/>
              </a:solidFill>
              <a:effectLst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307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Ducks in Row, Due Dilly,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Ducks in Row – Industry Research</a:t>
            </a:r>
          </a:p>
          <a:p>
            <a:r>
              <a:rPr lang="en-US" dirty="0" smtClean="0"/>
              <a:t>Due Diligence</a:t>
            </a:r>
          </a:p>
          <a:p>
            <a:r>
              <a:rPr lang="en-US" dirty="0" smtClean="0"/>
              <a:t>Conflicts and Fiduciary Duties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r>
              <a:rPr lang="en-US" sz="3600" b="1" i="1" dirty="0"/>
              <a:t>Business Contracts</a:t>
            </a:r>
            <a:endParaRPr lang="en-US" sz="3600" i="1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Must be In </a:t>
            </a:r>
            <a:r>
              <a:rPr lang="en-US" sz="2400" dirty="0"/>
              <a:t>writing to be enforceable </a:t>
            </a:r>
            <a:r>
              <a:rPr lang="en-US" sz="2400" dirty="0" smtClean="0"/>
              <a:t>(But! An email </a:t>
            </a:r>
            <a:r>
              <a:rPr lang="en-US" sz="2400" u="sng" dirty="0"/>
              <a:t>can</a:t>
            </a:r>
            <a:r>
              <a:rPr lang="en-US" sz="2400" dirty="0"/>
              <a:t> be a writing</a:t>
            </a:r>
            <a:r>
              <a:rPr lang="en-US" sz="2400" dirty="0" smtClean="0"/>
              <a:t>)  - Capacity, Offer, Acceptance, Consideration Exchanged, Legal Purpose, Meeting of minds, mutual assent.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Expensive to retroactively paper oral </a:t>
            </a:r>
            <a:r>
              <a:rPr lang="en-US" sz="2400" dirty="0" smtClean="0"/>
              <a:t>agreements, so paper them when they are agreed to.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Sometimes documenting an oral discussion brings up deal-killing discussion points. Best to know before you act under contract.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Read, and understand, </a:t>
            </a:r>
            <a:r>
              <a:rPr lang="en-US" sz="2400" u="sng" dirty="0"/>
              <a:t>every </a:t>
            </a:r>
            <a:r>
              <a:rPr lang="en-US" sz="2400" u="sng" dirty="0" smtClean="0"/>
              <a:t>word. </a:t>
            </a:r>
            <a:r>
              <a:rPr lang="en-US" sz="2400" dirty="0" smtClean="0"/>
              <a:t>It is the section or word you skip that will come back to bite you. No Such things as “boiler plate”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“Reps &amp; Warranties”: Make sure </a:t>
            </a:r>
            <a:r>
              <a:rPr lang="en-US" sz="2400" dirty="0" smtClean="0"/>
              <a:t>your </a:t>
            </a:r>
            <a:r>
              <a:rPr lang="en-US" sz="2400" dirty="0"/>
              <a:t>“</a:t>
            </a:r>
            <a:r>
              <a:rPr lang="en-US" sz="2400" dirty="0" smtClean="0"/>
              <a:t>reps” are </a:t>
            </a:r>
            <a:r>
              <a:rPr lang="en-US" sz="2400" dirty="0"/>
              <a:t>true </a:t>
            </a:r>
            <a:r>
              <a:rPr lang="en-US" sz="2400" dirty="0" smtClean="0"/>
              <a:t>&amp; </a:t>
            </a:r>
            <a:r>
              <a:rPr lang="en-US" sz="2400" dirty="0"/>
              <a:t>can be done </a:t>
            </a:r>
            <a:r>
              <a:rPr lang="en-US" sz="2400" dirty="0" smtClean="0"/>
              <a:t>(for example insurance requirement)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 smtClean="0"/>
              <a:t>Contracts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Breach &amp; Indemnification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Get Insurance to cover Indemnification Clause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Many Items are Business Points, not Legal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Think Through What could go wrong from a business standpoint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Business person makes business bullet points for lawyer to draft into agreement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Plain English Writing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Realistic Expectations as to Cost &amp; Timing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When to involve counsel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Services Contract: Assignable if biz sold (if stated in agreement)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Due Diligence Others Conduct on You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Your </a:t>
            </a:r>
            <a:r>
              <a:rPr lang="en-US" sz="2400" dirty="0"/>
              <a:t>Clean Background is </a:t>
            </a:r>
            <a:r>
              <a:rPr lang="en-US" sz="2400" dirty="0" smtClean="0"/>
              <a:t>Key: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Principals: Shareholders/Owners, Directors, Officers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entity itself, and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Prior business (you can </a:t>
            </a:r>
            <a:r>
              <a:rPr lang="en-US" sz="2400" dirty="0" smtClean="0"/>
              <a:t>run, </a:t>
            </a:r>
            <a:r>
              <a:rPr lang="en-US" sz="2400" dirty="0"/>
              <a:t>but you can’t hide, </a:t>
            </a:r>
            <a:r>
              <a:rPr lang="en-US" sz="2400" dirty="0" smtClean="0"/>
              <a:t>by </a:t>
            </a:r>
            <a:r>
              <a:rPr lang="en-US" sz="2400" dirty="0"/>
              <a:t>forming new entity)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Due Diligence will be conducted by: Lenders, </a:t>
            </a:r>
            <a:r>
              <a:rPr lang="en-US" sz="2400" dirty="0" smtClean="0"/>
              <a:t>Vendors, Industry Partners</a:t>
            </a:r>
            <a:r>
              <a:rPr lang="en-US" sz="2400" dirty="0"/>
              <a:t>, Investors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Background checks, criminal, regulatory, </a:t>
            </a:r>
            <a:r>
              <a:rPr lang="en-US" sz="2400" dirty="0" smtClean="0"/>
              <a:t>licensures, tax </a:t>
            </a:r>
            <a:r>
              <a:rPr lang="en-US" sz="2400" dirty="0"/>
              <a:t>liens, </a:t>
            </a:r>
            <a:r>
              <a:rPr lang="en-US" sz="2400" dirty="0" smtClean="0"/>
              <a:t>bankruptcy (business &amp; personal), Facebook &amp; LinkedIn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Often a </a:t>
            </a:r>
            <a:r>
              <a:rPr lang="en-US" sz="2400" dirty="0"/>
              <a:t>credit check as well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Legal history (</a:t>
            </a:r>
            <a:r>
              <a:rPr lang="en-US" sz="2400" dirty="0" smtClean="0"/>
              <a:t>litigation, regulatory issues, licenses)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Business Reputation like Virginity, once its gone, </a:t>
            </a:r>
            <a:r>
              <a:rPr lang="en-US" sz="2400" dirty="0" smtClean="0"/>
              <a:t>can’t get it back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  <p:bldP spid="1863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Due Diligence You Conduct on Others</a:t>
            </a:r>
            <a:r>
              <a:rPr lang="en-US"/>
              <a:t>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sz="2600" dirty="0" smtClean="0"/>
              <a:t>Conduct </a:t>
            </a:r>
            <a:r>
              <a:rPr lang="en-US" sz="2600" dirty="0"/>
              <a:t>Due Diligence on Clients, </a:t>
            </a:r>
            <a:r>
              <a:rPr lang="en-US" sz="2600" dirty="0" smtClean="0"/>
              <a:t>Co-Owners, Alliance </a:t>
            </a:r>
            <a:r>
              <a:rPr lang="en-US" sz="2600" dirty="0"/>
              <a:t>Partners, </a:t>
            </a:r>
            <a:r>
              <a:rPr lang="en-US" sz="2600" dirty="0" smtClean="0"/>
              <a:t>Suppliers, Lenders, Investors: </a:t>
            </a:r>
            <a:endParaRPr lang="en-US" sz="2600" dirty="0"/>
          </a:p>
          <a:p>
            <a:r>
              <a:rPr lang="en-US" sz="2600" dirty="0"/>
              <a:t>You are judged by the Company You keep</a:t>
            </a:r>
            <a:endParaRPr lang="en-US" sz="2600" b="1" dirty="0"/>
          </a:p>
          <a:p>
            <a:r>
              <a:rPr lang="en-US" sz="2600" b="1" dirty="0"/>
              <a:t>Bad people often prey on small </a:t>
            </a:r>
            <a:r>
              <a:rPr lang="en-US" sz="2600" b="1" dirty="0" smtClean="0"/>
              <a:t>businesses, new </a:t>
            </a:r>
            <a:r>
              <a:rPr lang="en-US" sz="2600" b="1" dirty="0"/>
              <a:t>businesses, </a:t>
            </a:r>
            <a:r>
              <a:rPr lang="en-US" sz="2600" b="1" dirty="0" smtClean="0"/>
              <a:t>woman-owned </a:t>
            </a:r>
            <a:r>
              <a:rPr lang="en-US" sz="2600" b="1" dirty="0"/>
              <a:t>or </a:t>
            </a:r>
            <a:r>
              <a:rPr lang="en-US" sz="2600" b="1" dirty="0" smtClean="0"/>
              <a:t>minority-owned </a:t>
            </a:r>
            <a:r>
              <a:rPr lang="en-US" sz="2600" b="1" dirty="0"/>
              <a:t>businesses. </a:t>
            </a:r>
            <a:r>
              <a:rPr lang="en-US" sz="2600" dirty="0" smtClean="0"/>
              <a:t>Beware of crooks</a:t>
            </a:r>
            <a:r>
              <a:rPr lang="en-US" sz="2600" dirty="0"/>
              <a:t>, scammers, deadbeats, toxic clients. If THEY found YOU, instead of YOU finding THEM, be especially careful. </a:t>
            </a:r>
            <a:r>
              <a:rPr lang="en-US" sz="2600" dirty="0" smtClean="0"/>
              <a:t>If </a:t>
            </a:r>
            <a:r>
              <a:rPr lang="en-US" sz="2600" dirty="0"/>
              <a:t>too good to be </a:t>
            </a:r>
            <a:r>
              <a:rPr lang="en-US" sz="2600" dirty="0" smtClean="0"/>
              <a:t>true, </a:t>
            </a:r>
            <a:r>
              <a:rPr lang="en-US" sz="2600" dirty="0"/>
              <a:t>it </a:t>
            </a:r>
            <a:r>
              <a:rPr lang="en-US" sz="2600" dirty="0" smtClean="0"/>
              <a:t>is.</a:t>
            </a:r>
          </a:p>
          <a:p>
            <a:r>
              <a:rPr lang="en-US" sz="2600" dirty="0" smtClean="0"/>
              <a:t>Avoid </a:t>
            </a:r>
            <a:r>
              <a:rPr lang="en-US" sz="2600" dirty="0"/>
              <a:t>the Toxic </a:t>
            </a:r>
            <a:r>
              <a:rPr lang="en-US" sz="2600" dirty="0" smtClean="0"/>
              <a:t>Client/Customer: High Maintenance, Doesn’t Pay, In a Rush, unprepared, energy-sucking</a:t>
            </a:r>
          </a:p>
          <a:p>
            <a:r>
              <a:rPr lang="en-US" sz="2600" dirty="0" smtClean="0"/>
              <a:t>Trust your gut, take off the money blinders.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Changes in Ownership</a:t>
            </a:r>
            <a:endParaRPr lang="en-US" i="1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Adding Partners</a:t>
            </a:r>
          </a:p>
          <a:p>
            <a:r>
              <a:rPr lang="en-US" dirty="0" smtClean="0"/>
              <a:t>Removing Partners</a:t>
            </a:r>
          </a:p>
          <a:p>
            <a:r>
              <a:rPr lang="en-US" dirty="0" smtClean="0"/>
              <a:t>Corporate Split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sz="3600" b="1" dirty="0"/>
              <a:t>Selling </a:t>
            </a:r>
            <a:r>
              <a:rPr lang="en-US" sz="3600" b="1" dirty="0" smtClean="0"/>
              <a:t>Your Business (or Buying)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US" sz="3000" dirty="0"/>
              <a:t>Plan years in advance to sell your business by keeping ducks in a row: Corporate Records, </a:t>
            </a:r>
            <a:r>
              <a:rPr lang="en-US" sz="3000" dirty="0" smtClean="0"/>
              <a:t>Legal, Accounting, Processes Documented, Good Management so you can leave, not too much debt. </a:t>
            </a:r>
            <a:endParaRPr lang="en-US" sz="3000" dirty="0"/>
          </a:p>
          <a:p>
            <a:r>
              <a:rPr lang="en-US" sz="3000" dirty="0" smtClean="0"/>
              <a:t>Sellers (especially) &amp; Buyers: Must have </a:t>
            </a:r>
            <a:r>
              <a:rPr lang="en-US" sz="3000" dirty="0"/>
              <a:t>realistic expectations as to selling price and </a:t>
            </a:r>
            <a:r>
              <a:rPr lang="en-US" sz="3000" dirty="0" smtClean="0"/>
              <a:t>timing.  Obtain valuation in advance. </a:t>
            </a:r>
            <a:endParaRPr lang="en-US" sz="3000" dirty="0"/>
          </a:p>
          <a:p>
            <a:r>
              <a:rPr lang="en-US" sz="3000" dirty="0"/>
              <a:t>Caution about using business </a:t>
            </a:r>
            <a:r>
              <a:rPr lang="en-US" sz="3000" dirty="0" smtClean="0"/>
              <a:t>brokers, use only reputable ones. They receive a fee, usually worth it  if good quality firm.</a:t>
            </a:r>
            <a:endParaRPr lang="en-US" sz="3000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  <p:bldP spid="178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Who Owns  the Intellectual Property</a:t>
            </a:r>
            <a:r>
              <a:rPr lang="en-US" sz="3600" i="1" u="sng" dirty="0"/>
              <a:t> ?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sz="2400" b="1" dirty="0"/>
              <a:t>Who Owns Intellectual Property Used to Start &amp; Run The Business?</a:t>
            </a:r>
            <a:endParaRPr lang="en-US" sz="2800" dirty="0"/>
          </a:p>
          <a:p>
            <a:pPr lvl="1"/>
            <a:r>
              <a:rPr lang="en-US" dirty="0"/>
              <a:t>IP Developed Where? While employed elsewhere? Might employer have claim to it?</a:t>
            </a:r>
          </a:p>
          <a:p>
            <a:pPr lvl="1"/>
            <a:r>
              <a:rPr lang="en-US" b="1" dirty="0"/>
              <a:t>Co-developed</a:t>
            </a:r>
            <a:r>
              <a:rPr lang="en-US" dirty="0"/>
              <a:t> with another party, who partially owns it? If so, are their legal rights all assigned to you? If not, 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not yours to further develop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Co-developed with current partner? Document Capital Contribution of both.</a:t>
            </a:r>
            <a:endParaRPr lang="en-US" dirty="0"/>
          </a:p>
          <a:p>
            <a:pPr lvl="1"/>
            <a:r>
              <a:rPr lang="en-US" dirty="0"/>
              <a:t>Protection of Intellectual Property of yours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Selling Your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sz="2400" dirty="0" smtClean="0"/>
              <a:t>Use lawyer &amp; accountant, after discussion, but before sealing the deal or the price. </a:t>
            </a:r>
          </a:p>
          <a:p>
            <a:r>
              <a:rPr lang="en-US" sz="2400" dirty="0" smtClean="0"/>
              <a:t>Valuation Done in Advance</a:t>
            </a:r>
          </a:p>
          <a:p>
            <a:r>
              <a:rPr lang="en-US" sz="2400" dirty="0" smtClean="0"/>
              <a:t>Allow significant time for Buyer to complete Due Diligence.</a:t>
            </a:r>
          </a:p>
          <a:p>
            <a:r>
              <a:rPr lang="en-US" sz="2400" dirty="0" smtClean="0"/>
              <a:t>Financing from Lender? or Seller?</a:t>
            </a:r>
          </a:p>
          <a:p>
            <a:r>
              <a:rPr lang="en-US" sz="2400" dirty="0" smtClean="0"/>
              <a:t>Noncompete – Restricts Seller from competing in industry after sale. Duration, Scope, Coverage</a:t>
            </a:r>
          </a:p>
          <a:p>
            <a:r>
              <a:rPr lang="en-US" sz="2400" dirty="0" smtClean="0"/>
              <a:t>Seller’s Job after Closing - Consulting Period Stay-On</a:t>
            </a:r>
          </a:p>
          <a:p>
            <a:r>
              <a:rPr lang="en-US" sz="2400" dirty="0" smtClean="0"/>
              <a:t>Asset Purchase vs. Stock Purchase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25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Securities Laws Apply if You Have Investors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Issuing </a:t>
            </a:r>
            <a:r>
              <a:rPr lang="en-US" sz="2800" i="1" dirty="0"/>
              <a:t>any </a:t>
            </a:r>
            <a:r>
              <a:rPr lang="en-US" sz="2800" dirty="0"/>
              <a:t>equity interest in your company, in exchange for cash, property, or services, or a vendor/supplier contract, is a securities issuance. Even selling stock to your mother, </a:t>
            </a:r>
            <a:r>
              <a:rPr lang="en-US" sz="2800" u="sng" dirty="0"/>
              <a:t>your employees</a:t>
            </a:r>
            <a:r>
              <a:rPr lang="en-US" sz="2800" dirty="0"/>
              <a:t>, board members, advisors, is a securities sale.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Key to find exemptions from registration, but there are no disclosure exemptions.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Complex laws apply. </a:t>
            </a:r>
            <a:r>
              <a:rPr lang="en-US" sz="2800" dirty="0" smtClean="0"/>
              <a:t>See Outline Items 20, 21, 22. NFH </a:t>
            </a:r>
            <a:r>
              <a:rPr lang="en-US" sz="2800" dirty="0"/>
              <a:t>can email further detailed handouts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Borrowing Debt vs Raising Investor Equity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Compare Debt (loan) to Equity (money from investors). See Outline Item 20.</a:t>
            </a:r>
          </a:p>
          <a:p>
            <a:pPr>
              <a:lnSpc>
                <a:spcPct val="90000"/>
              </a:lnSpc>
            </a:pPr>
            <a:r>
              <a:rPr lang="en-US"/>
              <a:t>Investor Money more expensive, deal must be larger to make it worth it. Debt is faster and cheaper.</a:t>
            </a:r>
          </a:p>
          <a:p>
            <a:pPr>
              <a:lnSpc>
                <a:spcPct val="90000"/>
              </a:lnSpc>
            </a:pPr>
            <a:r>
              <a:rPr lang="en-US"/>
              <a:t>Investors share fully in losses and profits, while lenders receive payments no matter what.  Several other points in outline.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/>
      <p:bldP spid="1894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Venture Capital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Venture Capital and Private Equity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Estate Investment Deals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Securities Law and Corporate Law Issues Arising in a Real Estate Transaction in which Investor Money is collected</a:t>
            </a:r>
          </a:p>
          <a:p>
            <a:r>
              <a:rPr lang="en-US"/>
              <a:t>Investors vs General Partners</a:t>
            </a:r>
          </a:p>
          <a:p>
            <a:r>
              <a:rPr lang="en-US"/>
              <a:t>More on securities disclosure and exemptions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Business Points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257800"/>
          </a:xfrm>
        </p:spPr>
        <p:txBody>
          <a:bodyPr/>
          <a:lstStyle/>
          <a:p>
            <a:r>
              <a:rPr lang="en-US" sz="2800" dirty="0"/>
              <a:t>Use Technology to Operate Your Business</a:t>
            </a:r>
          </a:p>
          <a:p>
            <a:pPr lvl="1"/>
            <a:r>
              <a:rPr lang="en-US" sz="2400" dirty="0"/>
              <a:t>Efficiency of tech will make you better</a:t>
            </a:r>
          </a:p>
          <a:p>
            <a:pPr lvl="1"/>
            <a:r>
              <a:rPr lang="en-US" sz="2400" dirty="0"/>
              <a:t>Never acceptable to say “I don’t use email” or “I’m not good with computers”, </a:t>
            </a:r>
            <a:r>
              <a:rPr lang="en-US" sz="2400" dirty="0" smtClean="0"/>
              <a:t>or perhaps </a:t>
            </a:r>
            <a:r>
              <a:rPr lang="en-US" sz="2400" dirty="0"/>
              <a:t>“I’m out of the office</a:t>
            </a:r>
            <a:r>
              <a:rPr lang="en-US" sz="2400" dirty="0" smtClean="0"/>
              <a:t>”.</a:t>
            </a:r>
            <a:endParaRPr lang="en-US" sz="2400" dirty="0"/>
          </a:p>
          <a:p>
            <a:pPr lvl="1"/>
            <a:r>
              <a:rPr lang="en-US" sz="2400" dirty="0" smtClean="0"/>
              <a:t>Don’t use AOL or Hotmail email address for business – smacks of cheapness or lack of experience</a:t>
            </a:r>
          </a:p>
          <a:p>
            <a:pPr lvl="1"/>
            <a:r>
              <a:rPr lang="en-US" sz="2400" dirty="0" smtClean="0"/>
              <a:t>Never </a:t>
            </a:r>
            <a:r>
              <a:rPr lang="en-US" sz="2400" dirty="0"/>
              <a:t>have a live website stating “under construction”. At least put up a 1 page “Name, Address, Location, Phone, Email, &amp;</a:t>
            </a:r>
            <a:r>
              <a:rPr lang="en-US" sz="2400" dirty="0" smtClean="0"/>
              <a:t> </a:t>
            </a:r>
            <a:r>
              <a:rPr lang="en-US" sz="2400" dirty="0"/>
              <a:t>“what we do””</a:t>
            </a:r>
          </a:p>
          <a:p>
            <a:pPr lvl="1"/>
            <a:r>
              <a:rPr lang="en-US" sz="2400" dirty="0"/>
              <a:t>Use Email-able </a:t>
            </a:r>
            <a:r>
              <a:rPr lang="en-US" sz="2400" dirty="0" smtClean="0"/>
              <a:t>brochures, so </a:t>
            </a:r>
            <a:r>
              <a:rPr lang="en-US" sz="2400" dirty="0"/>
              <a:t>colleagues can easily refer you to others. Paper is </a:t>
            </a:r>
            <a:r>
              <a:rPr lang="en-US" sz="2400" dirty="0" smtClean="0"/>
              <a:t>dead, other than biz cards.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Name Selection &amp; </a:t>
            </a:r>
            <a:r>
              <a:rPr lang="en-US" sz="3600" b="1" i="1" u="sng" dirty="0" smtClean="0"/>
              <a:t>Search, Tag Lines, Product Names, Logos</a:t>
            </a:r>
            <a:endParaRPr lang="en-US" sz="3600" i="1" u="sng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2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200" dirty="0" smtClean="0">
                <a:effectLst/>
              </a:rPr>
              <a:t>Name </a:t>
            </a:r>
            <a:r>
              <a:rPr lang="en-US" sz="2200" dirty="0">
                <a:effectLst/>
              </a:rPr>
              <a:t>check </a:t>
            </a:r>
            <a:r>
              <a:rPr lang="en-US" sz="2200" b="1" u="sng" dirty="0">
                <a:effectLst/>
              </a:rPr>
              <a:t>before</a:t>
            </a:r>
            <a:r>
              <a:rPr lang="en-US" sz="2200" dirty="0">
                <a:effectLst/>
              </a:rPr>
              <a:t> business formed or operated; before use of DBA, product name, logo, tag line or domain name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Common law: 1</a:t>
            </a:r>
            <a:r>
              <a:rPr lang="en-US" sz="2200" baseline="30000" dirty="0">
                <a:effectLst/>
              </a:rPr>
              <a:t>st</a:t>
            </a:r>
            <a:r>
              <a:rPr lang="en-US" sz="2200" dirty="0">
                <a:effectLst/>
              </a:rPr>
              <a:t> to use name in industry is winner, even if they have not trademarked it or formed an entity. 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Use of internet and websites, means you are doing business everywhere. Therefore, national, or global, name competition.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Can</a:t>
            </a:r>
            <a:r>
              <a:rPr lang="en-US" sz="2200" dirty="0">
                <a:effectLst/>
                <a:latin typeface="Arial"/>
              </a:rPr>
              <a:t>’</a:t>
            </a:r>
            <a:r>
              <a:rPr lang="en-US" sz="2200" dirty="0">
                <a:effectLst/>
              </a:rPr>
              <a:t>t use same </a:t>
            </a:r>
            <a:r>
              <a:rPr lang="en-US" sz="2200" u="sng" dirty="0">
                <a:effectLst/>
              </a:rPr>
              <a:t>or similar </a:t>
            </a:r>
            <a:r>
              <a:rPr lang="en-US" sz="2200" dirty="0">
                <a:effectLst/>
              </a:rPr>
              <a:t>name in the </a:t>
            </a:r>
            <a:r>
              <a:rPr lang="en-US" sz="2200" i="1" dirty="0">
                <a:effectLst/>
              </a:rPr>
              <a:t>same industry. </a:t>
            </a:r>
            <a:r>
              <a:rPr lang="en-US" sz="2200" dirty="0">
                <a:effectLst/>
              </a:rPr>
              <a:t>Even homonyms, same root words, or phrases if likelihood of confusion may result.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Name search at many levels: Federal trademark, Google, state trademark, state corporate, common law unincorporated, state tax roster, county DBAs, biz directories, domains. </a:t>
            </a:r>
            <a:r>
              <a:rPr lang="en-US" sz="2200" dirty="0" smtClean="0">
                <a:effectLst/>
              </a:rPr>
              <a:t>[Handout]</a:t>
            </a:r>
            <a:endParaRPr lang="en-US" sz="22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Like your name and don</a:t>
            </a:r>
            <a:r>
              <a:rPr lang="en-US" sz="2200" dirty="0">
                <a:effectLst/>
                <a:latin typeface="Arial"/>
              </a:rPr>
              <a:t>’</a:t>
            </a:r>
            <a:r>
              <a:rPr lang="en-US" sz="2200" dirty="0">
                <a:effectLst/>
              </a:rPr>
              <a:t>t care if someone else is using it first?  Beware of surveillance on the web by 1</a:t>
            </a:r>
            <a:r>
              <a:rPr lang="en-US" sz="2200" baseline="30000" dirty="0">
                <a:effectLst/>
              </a:rPr>
              <a:t>st</a:t>
            </a:r>
            <a:r>
              <a:rPr lang="en-US" sz="2200" dirty="0">
                <a:effectLst/>
              </a:rPr>
              <a:t> Users looking for </a:t>
            </a:r>
            <a:r>
              <a:rPr lang="en-US" sz="2200" dirty="0">
                <a:effectLst/>
                <a:latin typeface="Arial"/>
              </a:rPr>
              <a:t>“</a:t>
            </a:r>
            <a:r>
              <a:rPr lang="en-US" sz="2200" dirty="0">
                <a:effectLst/>
              </a:rPr>
              <a:t>infringers</a:t>
            </a:r>
            <a:r>
              <a:rPr lang="en-US" sz="2200" dirty="0" smtClean="0">
                <a:effectLst/>
                <a:latin typeface="Arial"/>
              </a:rPr>
              <a:t>”</a:t>
            </a:r>
            <a:r>
              <a:rPr lang="en-US" sz="2200" dirty="0" smtClean="0">
                <a:effectLst/>
              </a:rPr>
              <a:t>!</a:t>
            </a:r>
            <a:endParaRPr lang="en-US" sz="2200" dirty="0"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r>
              <a:rPr lang="en-US" dirty="0" smtClean="0"/>
              <a:t>Sole Prop </a:t>
            </a:r>
            <a:r>
              <a:rPr lang="en-US" dirty="0" err="1" smtClean="0"/>
              <a:t>vs</a:t>
            </a:r>
            <a:r>
              <a:rPr lang="en-US" dirty="0" smtClean="0"/>
              <a:t>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lvl="0"/>
            <a:r>
              <a:rPr lang="en-US" sz="2000" dirty="0">
                <a:effectLst/>
              </a:rPr>
              <a:t>Personal Liability in sole prop,</a:t>
            </a:r>
          </a:p>
          <a:p>
            <a:pPr lvl="0"/>
            <a:r>
              <a:rPr lang="en-US" sz="2000" dirty="0">
                <a:effectLst/>
              </a:rPr>
              <a:t>Separation of financial &amp; tax matters, tax returns easier if you are a corporation or LLC.</a:t>
            </a:r>
          </a:p>
          <a:p>
            <a:pPr lvl="0"/>
            <a:r>
              <a:rPr lang="en-US" sz="2000" dirty="0">
                <a:effectLst/>
              </a:rPr>
              <a:t>Insurance Difficult to Obtain, </a:t>
            </a:r>
          </a:p>
          <a:p>
            <a:pPr lvl="0"/>
            <a:r>
              <a:rPr lang="en-US" sz="2000" dirty="0">
                <a:effectLst/>
              </a:rPr>
              <a:t>Larger Companies require corps around business owners, </a:t>
            </a:r>
          </a:p>
          <a:p>
            <a:pPr lvl="0"/>
            <a:r>
              <a:rPr lang="en-US" sz="2000" dirty="0">
                <a:effectLst/>
              </a:rPr>
              <a:t>Perception of customers, </a:t>
            </a:r>
          </a:p>
          <a:p>
            <a:pPr lvl="0"/>
            <a:r>
              <a:rPr lang="en-US" sz="2000" dirty="0">
                <a:effectLst/>
              </a:rPr>
              <a:t>Easier to obtain a Loan if you look like a "real business", </a:t>
            </a:r>
          </a:p>
          <a:p>
            <a:pPr lvl="0"/>
            <a:r>
              <a:rPr lang="en-US" sz="2000" dirty="0">
                <a:effectLst/>
              </a:rPr>
              <a:t>Due Diligence goes more professionally and easily if people can conduct Due diligence on you on Sec of State site; </a:t>
            </a:r>
          </a:p>
          <a:p>
            <a:pPr lvl="0"/>
            <a:r>
              <a:rPr lang="en-US" sz="2000" dirty="0">
                <a:effectLst/>
              </a:rPr>
              <a:t>If you will ever raise capital by issuing stock to investor or employees, it can't be done with a sole prop; </a:t>
            </a:r>
          </a:p>
          <a:p>
            <a:r>
              <a:rPr lang="en-US" sz="2000" dirty="0">
                <a:effectLst/>
              </a:rPr>
              <a:t>Must file </a:t>
            </a:r>
            <a:r>
              <a:rPr lang="en-US" sz="2000" dirty="0" smtClean="0">
                <a:effectLst/>
              </a:rPr>
              <a:t>DBA </a:t>
            </a:r>
            <a:r>
              <a:rPr lang="en-US" sz="2000" dirty="0">
                <a:effectLst/>
              </a:rPr>
              <a:t>with IL SOS, and County and a Reg-1, therefore much of the time consuming cost of forming a corporation must also be done for a sole prop, therefore there isn't a huge difference in cost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81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/>
              <a:t>Filings Required if Sole Prop or Entity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effectLst/>
              </a:rPr>
              <a:t>Federal Tax ID and State Tax ID</a:t>
            </a:r>
          </a:p>
          <a:p>
            <a:pPr lvl="0"/>
            <a:r>
              <a:rPr lang="en-US" sz="2800" dirty="0">
                <a:effectLst/>
              </a:rPr>
              <a:t>DBA</a:t>
            </a:r>
          </a:p>
          <a:p>
            <a:pPr lvl="0"/>
            <a:r>
              <a:rPr lang="en-US" sz="2800" dirty="0">
                <a:effectLst/>
              </a:rPr>
              <a:t>Illinois Department of Professional Regulation</a:t>
            </a:r>
          </a:p>
          <a:p>
            <a:pPr lvl="0"/>
            <a:r>
              <a:rPr lang="en-US" sz="2800" dirty="0">
                <a:effectLst/>
              </a:rPr>
              <a:t>Business License in local jurisdiction</a:t>
            </a:r>
          </a:p>
          <a:p>
            <a:pPr lvl="0"/>
            <a:r>
              <a:rPr lang="en-US" sz="2800" dirty="0">
                <a:effectLst/>
              </a:rPr>
              <a:t>Sales Tax</a:t>
            </a:r>
          </a:p>
          <a:p>
            <a:pPr lvl="0"/>
            <a:r>
              <a:rPr lang="en-US" sz="2800" dirty="0">
                <a:effectLst/>
              </a:rPr>
              <a:t>Employer Payroll Tax Accounts</a:t>
            </a:r>
          </a:p>
          <a:p>
            <a:pPr lvl="0"/>
            <a:r>
              <a:rPr lang="en-US" sz="2800" dirty="0">
                <a:effectLst/>
              </a:rPr>
              <a:t>Business Bank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b="1" i="1" u="sng" dirty="0"/>
              <a:t>Proper Entity Formation </a:t>
            </a:r>
            <a:r>
              <a:rPr lang="en-US" sz="3600" b="1" i="1" u="sng" dirty="0" smtClean="0"/>
              <a:t>is Key</a:t>
            </a:r>
            <a:r>
              <a:rPr lang="en-US" sz="4800" i="1" u="sng" dirty="0" smtClean="0"/>
              <a:t> </a:t>
            </a:r>
            <a:endParaRPr lang="en-US" sz="4800" b="1" i="1" u="sng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Risks of a botched entity formation, by</a:t>
            </a:r>
            <a:r>
              <a:rPr lang="en-US" sz="2800" b="1" dirty="0"/>
              <a:t> o</a:t>
            </a:r>
            <a:r>
              <a:rPr lang="en-US" sz="2800" dirty="0"/>
              <a:t>nline incorporation services, accountant, divorce lawyer, or Do-it-yourself)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Common Incorporation/LLC Formation mistakes: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Name not fully searched and not available under common law or outside of IL; </a:t>
            </a:r>
            <a:r>
              <a:rPr lang="en-US" sz="2400" dirty="0" smtClean="0"/>
              <a:t>Trademark Lawsuit Risk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Not Enough authorized shares, too low par value,  wrong # of issued shares, thin capitalization;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Registered agent not biz owner = wrong county/state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Mistakes in board or managing members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/>
              <a:t>Common Formation </a:t>
            </a:r>
            <a:r>
              <a:rPr lang="en-US" sz="3200" b="1" i="1" u="sng" dirty="0" smtClean="0"/>
              <a:t>Mistakes (Cont.)</a:t>
            </a:r>
            <a:endParaRPr lang="en-US" sz="3200" b="1" i="1" u="sng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9530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 dirty="0"/>
              <a:t>Wrong tax type, no accounting/tax advice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Errors in, or Missing, </a:t>
            </a:r>
            <a:r>
              <a:rPr lang="en-US" sz="2400" dirty="0">
                <a:latin typeface="Arial"/>
              </a:rPr>
              <a:t>“</a:t>
            </a:r>
            <a:r>
              <a:rPr lang="en-US" sz="2400" dirty="0"/>
              <a:t>business purpose</a:t>
            </a:r>
            <a:r>
              <a:rPr lang="en-US" sz="2400" dirty="0" smtClean="0">
                <a:latin typeface="Arial"/>
              </a:rPr>
              <a:t>” (no name protection then)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Missing addendum to Articles (contains restrictions, removes effect of unfavorable IL statutory or case law provisions)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 Stock Issued, no ownership % decided, no cap contributed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 Organizing Resolutions Adopted (Company does not legally operate until adopted, Agreements cannot be signed</a:t>
            </a:r>
            <a:r>
              <a:rPr lang="en-US" sz="2400" dirty="0" smtClean="0"/>
              <a:t>.)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 corporate formalities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Using online service, accountant, or Do-it-yourself does not save $: Botched entity formation clean-up costs $2,500-$3,000 to correct. (Filing amendments, re-documenting, correcting tax ID errors, name change)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/>
              <a:t>Corporate </a:t>
            </a:r>
            <a:r>
              <a:rPr lang="en-US" sz="3200" b="1" i="1" u="sng" dirty="0" smtClean="0"/>
              <a:t>Formalities After Starting</a:t>
            </a:r>
            <a:endParaRPr lang="en-US" sz="3200" b="1" i="1" u="sng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Operate the company like a business </a:t>
            </a:r>
            <a:r>
              <a:rPr lang="en-US" sz="2400" dirty="0" smtClean="0"/>
              <a:t>, not hobby.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Its business, not friendship! (Customers &amp; Employees)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Implement processes and documentation.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Buy </a:t>
            </a:r>
            <a:r>
              <a:rPr lang="en-US" sz="2400" dirty="0"/>
              <a:t>QuickBooks; Keep diligent accounting records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Separate finances business &amp; personal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Follow Corporate Formalities to Avoid “Piercing the Corporate Veil” (Handout).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Keep up with Corporate Maintenance, legal, tax. (Handout)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File Annual Corporate Report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Sales &amp; Use Tax Reporting, Payroll tax Reporting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Maintain Insurance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Sign documents &amp; contracts in business name.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Separate actions, identity, contracts 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Two businesses? Use two business entities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9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3">
      <a:dk1>
        <a:srgbClr val="4E4E74"/>
      </a:dk1>
      <a:lt1>
        <a:srgbClr val="FFFFFF"/>
      </a:lt1>
      <a:dk2>
        <a:srgbClr val="666699"/>
      </a:dk2>
      <a:lt2>
        <a:srgbClr val="FFFFCC"/>
      </a:lt2>
      <a:accent1>
        <a:srgbClr val="5E5884"/>
      </a:accent1>
      <a:accent2>
        <a:srgbClr val="8AB29D"/>
      </a:accent2>
      <a:accent3>
        <a:srgbClr val="B8B8CA"/>
      </a:accent3>
      <a:accent4>
        <a:srgbClr val="DADADA"/>
      </a:accent4>
      <a:accent5>
        <a:srgbClr val="B6B4C2"/>
      </a:accent5>
      <a:accent6>
        <a:srgbClr val="7DA18E"/>
      </a:accent6>
      <a:hlink>
        <a:srgbClr val="FFFF99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33157</TotalTime>
  <Words>2745</Words>
  <Application>Microsoft Office PowerPoint</Application>
  <PresentationFormat>On-screen Show (4:3)</PresentationFormat>
  <Paragraphs>256</Paragraphs>
  <Slides>35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Textured</vt:lpstr>
      <vt:lpstr> Legal Issues  Affecting the Small Business</vt:lpstr>
      <vt:lpstr>Legal Right to Start &amp; Operate the Business?</vt:lpstr>
      <vt:lpstr>Who Owns  the Intellectual Property ?</vt:lpstr>
      <vt:lpstr>Name Selection &amp; Search, Tag Lines, Product Names, Logos</vt:lpstr>
      <vt:lpstr>Sole Prop vs Entity</vt:lpstr>
      <vt:lpstr>Filings Required if Sole Prop or Entity</vt:lpstr>
      <vt:lpstr>Proper Entity Formation is Key </vt:lpstr>
      <vt:lpstr>Common Formation Mistakes (Cont.)</vt:lpstr>
      <vt:lpstr>Corporate Formalities After Starting</vt:lpstr>
      <vt:lpstr>Partner &amp; Shares Do’s &amp; Don’ts; </vt:lpstr>
      <vt:lpstr>Two Businesses  = Two Entities</vt:lpstr>
      <vt:lpstr>Shareholder Agreement  Among Owners </vt:lpstr>
      <vt:lpstr>Fiduciary Duty &amp; Conflicts of Interest</vt:lpstr>
      <vt:lpstr>Classification of Employee vs Independent Contractor</vt:lpstr>
      <vt:lpstr>Worker Classification (cont.)</vt:lpstr>
      <vt:lpstr>Illinois Short Deadlines </vt:lpstr>
      <vt:lpstr>Federal &amp; State Employment Laws</vt:lpstr>
      <vt:lpstr>Protection of  Intellectual Property</vt:lpstr>
      <vt:lpstr>Websites &amp; Links</vt:lpstr>
      <vt:lpstr>Websites &amp; Social Media</vt:lpstr>
      <vt:lpstr>Website Legal Notices &amp; Disclaimers</vt:lpstr>
      <vt:lpstr>Email &amp; Internet Advertising Rules</vt:lpstr>
      <vt:lpstr>Ducks in Row, Due Dilly, Conflicts</vt:lpstr>
      <vt:lpstr>Business Contracts</vt:lpstr>
      <vt:lpstr>Contracts (Continued)</vt:lpstr>
      <vt:lpstr>Due Diligence Others Conduct on You</vt:lpstr>
      <vt:lpstr>Due Diligence You Conduct on Others </vt:lpstr>
      <vt:lpstr>Changes in Ownership</vt:lpstr>
      <vt:lpstr>Selling Your Business (or Buying) </vt:lpstr>
      <vt:lpstr>Selling Your Business</vt:lpstr>
      <vt:lpstr>Securities Laws Apply if You Have Investors</vt:lpstr>
      <vt:lpstr>Borrowing Debt vs Raising Investor Equity</vt:lpstr>
      <vt:lpstr>Venture Capital</vt:lpstr>
      <vt:lpstr>Real Estate Investment Deals</vt:lpstr>
      <vt:lpstr>Business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Businesses:</dc:title>
  <dc:creator>Elizabeth Bacon</dc:creator>
  <cp:lastModifiedBy>Fallon-Houle, Nancy</cp:lastModifiedBy>
  <cp:revision>87</cp:revision>
  <cp:lastPrinted>2011-11-17T03:44:57Z</cp:lastPrinted>
  <dcterms:created xsi:type="dcterms:W3CDTF">2009-02-26T16:14:14Z</dcterms:created>
  <dcterms:modified xsi:type="dcterms:W3CDTF">2011-12-05T16:22:08Z</dcterms:modified>
</cp:coreProperties>
</file>